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4"/>
  </p:sldMasterIdLst>
  <p:notesMasterIdLst>
    <p:notesMasterId r:id="rId18"/>
  </p:notesMasterIdLst>
  <p:handoutMasterIdLst>
    <p:handoutMasterId r:id="rId19"/>
  </p:handoutMasterIdLst>
  <p:sldIdLst>
    <p:sldId id="292" r:id="rId5"/>
    <p:sldId id="291" r:id="rId6"/>
    <p:sldId id="294" r:id="rId7"/>
    <p:sldId id="295" r:id="rId8"/>
    <p:sldId id="301" r:id="rId9"/>
    <p:sldId id="298" r:id="rId10"/>
    <p:sldId id="297" r:id="rId11"/>
    <p:sldId id="303" r:id="rId12"/>
    <p:sldId id="302" r:id="rId13"/>
    <p:sldId id="296" r:id="rId14"/>
    <p:sldId id="299" r:id="rId15"/>
    <p:sldId id="300" r:id="rId16"/>
    <p:sldId id="293" r:id="rId17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A085"/>
    <a:srgbClr val="E6CBA0"/>
    <a:srgbClr val="9B3820"/>
    <a:srgbClr val="FBFBFB"/>
    <a:srgbClr val="738AC3"/>
    <a:srgbClr val="B5C1DF"/>
    <a:srgbClr val="374D81"/>
    <a:srgbClr val="E98B0D"/>
    <a:srgbClr val="E2973C"/>
    <a:srgbClr val="9BD4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39" autoAdjust="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23AA0E9-8CD0-4A6E-A65E-A06028B83F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5E2408B-C9AB-4665-AC99-B057BD0A43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FC0A7B-6666-4F41-AD03-C74B76B10001}" type="datetime1">
              <a:rPr lang="it-IT" smtClean="0"/>
              <a:pPr rtl="0"/>
              <a:t>02/07/2026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CD1B215-531B-4869-BD98-BD3B1390B1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0B53F21-4D67-455D-8074-E9E6EC26FAC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2858E0-3D38-47B7-97D4-4FE08D90D359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1443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E367B-2E0B-461C-8280-86016408BD7C}" type="datetime1">
              <a:rPr lang="it-IT" smtClean="0"/>
              <a:pPr/>
              <a:t>02/07/2026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84ECAD9-32EE-4091-BDA5-6BD15ACC5E58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06618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9">
            <a:extLst>
              <a:ext uri="{FF2B5EF4-FFF2-40B4-BE49-F238E27FC236}">
                <a16:creationId xmlns:a16="http://schemas.microsoft.com/office/drawing/2014/main" id="{D1D313A2-A4D4-40DF-A0C2-C29F6416852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DB44FF-F9B4-4E5D-9888-DD07079D4562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12850" y="4508500"/>
            <a:ext cx="511810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12850" y="2057400"/>
            <a:ext cx="5118100" cy="1929066"/>
          </a:xfrm>
        </p:spPr>
        <p:txBody>
          <a:bodyPr rtlCol="0" anchor="b">
            <a:noAutofit/>
          </a:bodyPr>
          <a:lstStyle>
            <a:lvl1pPr algn="l">
              <a:lnSpc>
                <a:spcPct val="90000"/>
              </a:lnSpc>
              <a:defRPr sz="5400" b="1" spc="-50" baseline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7270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786383"/>
            <a:ext cx="3068833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812800"/>
            <a:ext cx="5713841" cy="4868609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092200" y="3043050"/>
            <a:ext cx="3068832" cy="2638359"/>
          </a:xfrm>
        </p:spPr>
        <p:txBody>
          <a:bodyPr lIns="91440" rIns="91440" rtlCol="0">
            <a:normAutofit/>
          </a:bodyPr>
          <a:lstStyle>
            <a:lvl1pPr marL="0" indent="0" rtl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 dirty="0"/>
              <a:t>Fare clic per modificare gli stili del testo dello schema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139700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624142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251FC1-1A75-47DA-9A6E-B43CF6E86A62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cxnSp>
        <p:nvCxnSpPr>
          <p:cNvPr id="15" name="Connecteur droit 19">
            <a:extLst>
              <a:ext uri="{FF2B5EF4-FFF2-40B4-BE49-F238E27FC236}">
                <a16:creationId xmlns:a16="http://schemas.microsoft.com/office/drawing/2014/main" id="{D84C14C5-D99C-45CD-8001-AC745F4FB49B}"/>
              </a:ext>
            </a:extLst>
          </p:cNvPr>
          <p:cNvCxnSpPr>
            <a:cxnSpLocks/>
          </p:cNvCxnSpPr>
          <p:nvPr userDrawn="1"/>
        </p:nvCxnSpPr>
        <p:spPr>
          <a:xfrm flipH="1">
            <a:off x="1092200" y="6446838"/>
            <a:ext cx="164343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9">
            <a:extLst>
              <a:ext uri="{FF2B5EF4-FFF2-40B4-BE49-F238E27FC236}">
                <a16:creationId xmlns:a16="http://schemas.microsoft.com/office/drawing/2014/main" id="{019842DD-D0AB-4E35-9AB2-7DBB6E266120}"/>
              </a:ext>
            </a:extLst>
          </p:cNvPr>
          <p:cNvCxnSpPr>
            <a:cxnSpLocks/>
          </p:cNvCxnSpPr>
          <p:nvPr userDrawn="1"/>
        </p:nvCxnSpPr>
        <p:spPr>
          <a:xfrm flipH="1">
            <a:off x="8420100" y="6429376"/>
            <a:ext cx="1000462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9">
            <a:extLst>
              <a:ext uri="{FF2B5EF4-FFF2-40B4-BE49-F238E27FC236}">
                <a16:creationId xmlns:a16="http://schemas.microsoft.com/office/drawing/2014/main" id="{832851A7-B301-4616-9843-9A0D06646DFD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65675" y="6446838"/>
            <a:ext cx="407258" cy="635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piè di pagina 2">
            <a:extLst>
              <a:ext uri="{FF2B5EF4-FFF2-40B4-BE49-F238E27FC236}">
                <a16:creationId xmlns:a16="http://schemas.microsoft.com/office/drawing/2014/main" id="{82E39F50-459D-C3E1-C6CC-EA208D50E4FE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920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4319CE-E5CF-4FF9-86AE-7437B4FD3174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DC7E41FD-853D-F717-1775-E30235610CE8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5082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DC51BA7-A5A7-4A7F-A707-DBBDEA7705F3}"/>
              </a:ext>
            </a:extLst>
          </p:cNvPr>
          <p:cNvSpPr/>
          <p:nvPr userDrawn="1"/>
        </p:nvSpPr>
        <p:spPr>
          <a:xfrm>
            <a:off x="0" y="2003424"/>
            <a:ext cx="1036320" cy="18573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23174BA-29D0-4C1A-95C9-5A86FD25E47A}"/>
              </a:ext>
            </a:extLst>
          </p:cNvPr>
          <p:cNvSpPr/>
          <p:nvPr userDrawn="1"/>
        </p:nvSpPr>
        <p:spPr>
          <a:xfrm>
            <a:off x="5458983" y="377398"/>
            <a:ext cx="571384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82620384-FC06-4245-8A4E-BD9C5C3038C1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BC7DA98-7B92-4F45-80F8-1AEF72A601CF}"/>
              </a:ext>
            </a:extLst>
          </p:cNvPr>
          <p:cNvSpPr/>
          <p:nvPr userDrawn="1"/>
        </p:nvSpPr>
        <p:spPr>
          <a:xfrm>
            <a:off x="1078230" y="2003423"/>
            <a:ext cx="3576082" cy="18573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314700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DF96815B-4256-4CE0-9FCF-3A2967CF5792}"/>
              </a:ext>
            </a:extLst>
          </p:cNvPr>
          <p:cNvSpPr/>
          <p:nvPr userDrawn="1"/>
        </p:nvSpPr>
        <p:spPr>
          <a:xfrm>
            <a:off x="1092200" y="993775"/>
            <a:ext cx="1036320" cy="936626"/>
          </a:xfrm>
          <a:prstGeom prst="rect">
            <a:avLst/>
          </a:prstGeom>
          <a:solidFill>
            <a:schemeClr val="tx2">
              <a:lumMod val="20000"/>
              <a:lumOff val="80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DB5FC7EB-9809-9909-8D31-7667D27CFE29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1282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58984" y="497808"/>
            <a:ext cx="5713841" cy="4868609"/>
          </a:xfrm>
        </p:spPr>
        <p:txBody>
          <a:bodyPr rtlCol="0" anchor="ctr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997CAA8-247F-493B-9041-1EB41C0713A1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piè di pagina 2">
            <a:extLst>
              <a:ext uri="{FF2B5EF4-FFF2-40B4-BE49-F238E27FC236}">
                <a16:creationId xmlns:a16="http://schemas.microsoft.com/office/drawing/2014/main" id="{F1E388EF-366D-885A-CF06-6BEFE9E1E7F6}"/>
              </a:ext>
            </a:extLst>
          </p:cNvPr>
          <p:cNvSpPr txBox="1">
            <a:spLocks/>
          </p:cNvSpPr>
          <p:nvPr userDrawn="1"/>
        </p:nvSpPr>
        <p:spPr>
          <a:xfrm>
            <a:off x="216130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it-IT"/>
            </a:defPPr>
            <a:lvl1pPr marL="0" algn="l" defTabSz="914400" rtl="0" eaLnBrk="1" latinLnBrk="0" hangingPunct="1">
              <a:defRPr sz="9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Direttori del Corso – M. De Luca – M.A. Zappa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4305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22" y="548355"/>
            <a:ext cx="6054846" cy="634336"/>
          </a:xfrm>
        </p:spPr>
        <p:txBody>
          <a:bodyPr rtlCol="0" anchor="ctr">
            <a:noAutofit/>
          </a:bodyPr>
          <a:lstStyle>
            <a:lvl1pPr>
              <a:lnSpc>
                <a:spcPct val="90000"/>
              </a:lnSpc>
              <a:defRPr sz="36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00833" y="1611313"/>
            <a:ext cx="6072099" cy="3755104"/>
          </a:xfrm>
        </p:spPr>
        <p:txBody>
          <a:bodyPr rtlCol="0"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ADCFC264-2C41-457A-9103-DFF5BC066DDD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654296" cy="58642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51046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egnaposto immagine 9">
            <a:extLst>
              <a:ext uri="{FF2B5EF4-FFF2-40B4-BE49-F238E27FC236}">
                <a16:creationId xmlns:a16="http://schemas.microsoft.com/office/drawing/2014/main" id="{4F173117-1383-4956-B947-1EA7A51D0D4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541486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68577" y="880375"/>
            <a:ext cx="6054846" cy="634336"/>
          </a:xfrm>
        </p:spPr>
        <p:txBody>
          <a:bodyPr rtlCol="0" anchor="ctr">
            <a:noAutofit/>
          </a:bodyPr>
          <a:lstStyle>
            <a:lvl1pPr algn="ctr">
              <a:lnSpc>
                <a:spcPct val="90000"/>
              </a:lnSpc>
              <a:defRPr sz="36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FACEB1B-38C0-4995-A1E2-7B5FD48CA44A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AF446475-024F-4C71-99D3-501468ACAD11}"/>
              </a:ext>
            </a:extLst>
          </p:cNvPr>
          <p:cNvSpPr/>
          <p:nvPr userDrawn="1"/>
        </p:nvSpPr>
        <p:spPr>
          <a:xfrm>
            <a:off x="5577840" y="0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767602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rgbClr val="003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73373" y="943430"/>
            <a:ext cx="4699452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FDD649FC-C7F2-4966-B125-333FD0271E55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EF73BF96-A07C-4AAA-A37F-65151BD22A70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12771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rallelogramma 14">
            <a:extLst>
              <a:ext uri="{FF2B5EF4-FFF2-40B4-BE49-F238E27FC236}">
                <a16:creationId xmlns:a16="http://schemas.microsoft.com/office/drawing/2014/main" id="{BA60C70F-7EE5-4927-B922-88B1C47FADB9}"/>
              </a:ext>
            </a:extLst>
          </p:cNvPr>
          <p:cNvSpPr/>
          <p:nvPr userDrawn="1"/>
        </p:nvSpPr>
        <p:spPr>
          <a:xfrm>
            <a:off x="74485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48F6D61-9E88-4632-A0A8-CB2E0CC5DEAF}"/>
              </a:ext>
            </a:extLst>
          </p:cNvPr>
          <p:cNvSpPr/>
          <p:nvPr userDrawn="1"/>
        </p:nvSpPr>
        <p:spPr>
          <a:xfrm>
            <a:off x="4654312" y="507333"/>
            <a:ext cx="7537688" cy="48495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 userDrawn="1"/>
        </p:nvSpPr>
        <p:spPr>
          <a:xfrm>
            <a:off x="16" y="0"/>
            <a:ext cx="4654296" cy="58642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2200" y="1885125"/>
            <a:ext cx="3068833" cy="2093975"/>
          </a:xfrm>
        </p:spPr>
        <p:txBody>
          <a:bodyPr rtlCol="0" anchor="ctr">
            <a:normAutofit/>
          </a:bodyPr>
          <a:lstStyle>
            <a:lvl1pPr>
              <a:lnSpc>
                <a:spcPct val="90000"/>
              </a:lnSpc>
              <a:defRPr sz="4400" b="1" i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18529" y="943430"/>
            <a:ext cx="4654296" cy="3977366"/>
          </a:xfrm>
        </p:spPr>
        <p:txBody>
          <a:bodyPr rtlCol="0"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12" name="Segnaposto data 1">
            <a:extLst>
              <a:ext uri="{FF2B5EF4-FFF2-40B4-BE49-F238E27FC236}">
                <a16:creationId xmlns:a16="http://schemas.microsoft.com/office/drawing/2014/main" id="{F417C55D-4AE8-427B-A32E-9F54E007E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34126" y="6446838"/>
            <a:ext cx="258485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5350E5C9-4822-4828-86B2-BB987B39863B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13" name="Segnaposto piè di pagina 2">
            <a:extLst>
              <a:ext uri="{FF2B5EF4-FFF2-40B4-BE49-F238E27FC236}">
                <a16:creationId xmlns:a16="http://schemas.microsoft.com/office/drawing/2014/main" id="{8C05871B-E916-40A4-B5E3-65C15F5A4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4" name="Segnaposto numero diapositiva 3">
            <a:extLst>
              <a:ext uri="{FF2B5EF4-FFF2-40B4-BE49-F238E27FC236}">
                <a16:creationId xmlns:a16="http://schemas.microsoft.com/office/drawing/2014/main" id="{B45E789F-2E61-4EC0-8973-681625F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5670" y="6446838"/>
            <a:ext cx="780010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6127F28F-6C7B-471B-9839-EF88426C1976}"/>
              </a:ext>
            </a:extLst>
          </p:cNvPr>
          <p:cNvSpPr/>
          <p:nvPr userDrawn="1"/>
        </p:nvSpPr>
        <p:spPr>
          <a:xfrm>
            <a:off x="4370251" y="2322780"/>
            <a:ext cx="1348378" cy="12186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98616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003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/>
          </a:solidFill>
        </p:spPr>
        <p:txBody>
          <a:bodyPr lIns="457200" tIns="457200" rtlCol="0"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 algn="ctr">
              <a:defRPr sz="4400" b="1">
                <a:solidFill>
                  <a:srgbClr val="FFFFFF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5A04164A-D1F3-464B-BA5A-A4C4D8F35ADB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4A4DE4A-F8EF-47D5-8C37-A9021C2BB6A3}"/>
              </a:ext>
            </a:extLst>
          </p:cNvPr>
          <p:cNvSpPr/>
          <p:nvPr userDrawn="1"/>
        </p:nvSpPr>
        <p:spPr>
          <a:xfrm>
            <a:off x="3536950" y="4535901"/>
            <a:ext cx="5118100" cy="1256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98695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D1554E-7EF2-44AC-BA44-70A2B54D9DB9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5604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A7C93D4F-3003-4D58-9AFB-356A0F800F42}"/>
              </a:ext>
            </a:extLst>
          </p:cNvPr>
          <p:cNvSpPr/>
          <p:nvPr userDrawn="1"/>
        </p:nvSpPr>
        <p:spPr>
          <a:xfrm>
            <a:off x="4903411" y="0"/>
            <a:ext cx="153926" cy="6858000"/>
          </a:xfrm>
          <a:prstGeom prst="rect">
            <a:avLst/>
          </a:prstGeom>
          <a:solidFill>
            <a:srgbClr val="E6C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F388D4-15DF-446A-91AA-72876CD48301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629400" y="758952"/>
            <a:ext cx="4526280" cy="3227514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6000" b="1" spc="-50" baseline="0">
                <a:solidFill>
                  <a:srgbClr val="9B3820"/>
                </a:solidFill>
                <a:latin typeface="+mn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32171" y="4508500"/>
            <a:ext cx="452628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b="1" cap="all" spc="200" baseline="0">
                <a:solidFill>
                  <a:srgbClr val="8CA085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 dirty="0"/>
              <a:t>Fare clic per modificare lo stile del sottotitolo dello schema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D3E1BBA-670B-4CAE-B839-50ADB23DDBC6}"/>
              </a:ext>
            </a:extLst>
          </p:cNvPr>
          <p:cNvSpPr/>
          <p:nvPr userDrawn="1"/>
        </p:nvSpPr>
        <p:spPr>
          <a:xfrm>
            <a:off x="4827994" y="0"/>
            <a:ext cx="153926" cy="6858000"/>
          </a:xfrm>
          <a:prstGeom prst="rect">
            <a:avLst/>
          </a:prstGeom>
          <a:solidFill>
            <a:srgbClr val="9B38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4B7EBD5-9968-83D6-C682-2304E7EC8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4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93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1346200"/>
            <a:ext cx="2448033" cy="4530725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92200" y="1346200"/>
            <a:ext cx="7480300" cy="4530723"/>
          </a:xfrm>
        </p:spPr>
        <p:txBody>
          <a:bodyPr vert="eaVert" lIns="45720" tIns="0" rIns="45720" bIns="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82CFE1-3316-4B70-89C0-454FCB2AAF53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6B443CC6-CDCA-4595-ADAE-DCB961FF1A8E}"/>
              </a:ext>
            </a:extLst>
          </p:cNvPr>
          <p:cNvSpPr/>
          <p:nvPr userDrawn="1"/>
        </p:nvSpPr>
        <p:spPr>
          <a:xfrm rot="16200000">
            <a:off x="8871481" y="-146580"/>
            <a:ext cx="1036320" cy="13294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94068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542C42-F0C8-417A-980A-09B6C1CD6C24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1827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arallelogramma 14">
            <a:extLst>
              <a:ext uri="{FF2B5EF4-FFF2-40B4-BE49-F238E27FC236}">
                <a16:creationId xmlns:a16="http://schemas.microsoft.com/office/drawing/2014/main" id="{98B82A56-7790-48EC-983D-AB8F703699B2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1D72669-6745-4AA0-A173-7F6CEB97CF08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119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2451099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641599" y="3746500"/>
            <a:ext cx="8331202" cy="1308100"/>
          </a:xfrm>
        </p:spPr>
        <p:txBody>
          <a:bodyPr rtlCol="0" anchor="b" anchorCtr="0">
            <a:noAutofit/>
          </a:bodyPr>
          <a:lstStyle>
            <a:lvl1pPr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6416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7528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9698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testazione della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081A99FD-A18D-4AC6-92B0-69E29E35743B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12" name="Segnaposto immagine 9">
            <a:extLst>
              <a:ext uri="{FF2B5EF4-FFF2-40B4-BE49-F238E27FC236}">
                <a16:creationId xmlns:a16="http://schemas.microsoft.com/office/drawing/2014/main" id="{E76B772A-7600-4ECE-B5A2-34827D4C71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3820398-8D1F-4543-ABA0-7A67C38769B3}"/>
              </a:ext>
            </a:extLst>
          </p:cNvPr>
          <p:cNvSpPr/>
          <p:nvPr userDrawn="1"/>
        </p:nvSpPr>
        <p:spPr>
          <a:xfrm>
            <a:off x="1735138" y="3568700"/>
            <a:ext cx="8721725" cy="23082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 rtl="0"/>
            <a:endParaRPr lang="it-IT" sz="1400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30399" y="3746500"/>
            <a:ext cx="8331202" cy="1308100"/>
          </a:xfrm>
        </p:spPr>
        <p:txBody>
          <a:bodyPr rtlCol="0" anchor="b" anchorCtr="0">
            <a:noAutofit/>
          </a:bodyPr>
          <a:lstStyle>
            <a:lvl1pPr algn="ctr">
              <a:lnSpc>
                <a:spcPct val="90000"/>
              </a:lnSpc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930400" y="5219700"/>
            <a:ext cx="8331201" cy="586740"/>
          </a:xfrm>
        </p:spPr>
        <p:txBody>
          <a:bodyPr lIns="91440" rIns="91440" rtlCol="0" anchor="t" anchorCtr="0">
            <a:normAutofit/>
          </a:bodyPr>
          <a:lstStyle>
            <a:lvl1pPr marL="0" indent="0" algn="ctr">
              <a:buNone/>
              <a:defRPr sz="2400" cap="all" spc="200" baseline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5757C57-BBBA-44C6-9A4D-12F5D1E400AA}"/>
              </a:ext>
            </a:extLst>
          </p:cNvPr>
          <p:cNvSpPr/>
          <p:nvPr userDrawn="1"/>
        </p:nvSpPr>
        <p:spPr>
          <a:xfrm>
            <a:off x="3536950" y="3469101"/>
            <a:ext cx="5118100" cy="125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6648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B79944-34CF-4A72-AC1B-909189585767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8797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 algn="l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186731" y="2958274"/>
            <a:ext cx="4639736" cy="2910821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24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395" y="2958273"/>
            <a:ext cx="4639736" cy="2910821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AF3A87-C769-4508-A602-98056DD906C2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11" name="Segnaposto piè di pagina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19594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1DB439-C8A9-45DF-AFF2-9EFA3E72C152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80013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ma 14">
            <a:extLst>
              <a:ext uri="{FF2B5EF4-FFF2-40B4-BE49-F238E27FC236}">
                <a16:creationId xmlns:a16="http://schemas.microsoft.com/office/drawing/2014/main" id="{AF082EE3-41AA-4817-A1CC-C33DDB8F675F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6130" y="6446838"/>
            <a:ext cx="484632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050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ma 14">
            <a:extLst>
              <a:ext uri="{FF2B5EF4-FFF2-40B4-BE49-F238E27FC236}">
                <a16:creationId xmlns:a16="http://schemas.microsoft.com/office/drawing/2014/main" id="{D20796F3-5674-4AF5-9623-575731F82E52}"/>
              </a:ext>
            </a:extLst>
          </p:cNvPr>
          <p:cNvSpPr/>
          <p:nvPr userDrawn="1"/>
        </p:nvSpPr>
        <p:spPr>
          <a:xfrm>
            <a:off x="4667250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6548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8341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2CA46E8E-89D0-493E-ABBF-B63A9C819C41}" type="datetime1">
              <a:rPr lang="it-IT" noProof="0" smtClean="0"/>
              <a:pPr rtl="0"/>
              <a:t>02/07/2026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4846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375670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25E55C-1C16-46C6-B789-A4B2BCEF8F86}"/>
              </a:ext>
            </a:extLst>
          </p:cNvPr>
          <p:cNvSpPr/>
          <p:nvPr userDrawn="1"/>
        </p:nvSpPr>
        <p:spPr>
          <a:xfrm>
            <a:off x="0" y="1011981"/>
            <a:ext cx="1036320" cy="685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690285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8" r:id="rId2"/>
    <p:sldLayoutId id="2147483707" r:id="rId3"/>
    <p:sldLayoutId id="2147483708" r:id="rId4"/>
    <p:sldLayoutId id="2147483719" r:id="rId5"/>
    <p:sldLayoutId id="2147483709" r:id="rId6"/>
    <p:sldLayoutId id="2147483716" r:id="rId7"/>
    <p:sldLayoutId id="2147483710" r:id="rId8"/>
    <p:sldLayoutId id="2147483711" r:id="rId9"/>
    <p:sldLayoutId id="2147483712" r:id="rId10"/>
    <p:sldLayoutId id="2147483727" r:id="rId11"/>
    <p:sldLayoutId id="2147483720" r:id="rId12"/>
    <p:sldLayoutId id="2147483721" r:id="rId13"/>
    <p:sldLayoutId id="2147483725" r:id="rId14"/>
    <p:sldLayoutId id="2147483726" r:id="rId15"/>
    <p:sldLayoutId id="2147483722" r:id="rId16"/>
    <p:sldLayoutId id="2147483723" r:id="rId17"/>
    <p:sldLayoutId id="2147483715" r:id="rId18"/>
    <p:sldLayoutId id="2147483713" r:id="rId19"/>
    <p:sldLayoutId id="2147483714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-50" baseline="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Wingdings" panose="05000000000000000000" pitchFamily="2" charset="2"/>
        <a:buChar char="§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7" userDrawn="1">
          <p15:clr>
            <a:srgbClr val="F26B43"/>
          </p15:clr>
        </p15:guide>
        <p15:guide id="2" pos="688" userDrawn="1">
          <p15:clr>
            <a:srgbClr val="F26B43"/>
          </p15:clr>
        </p15:guide>
        <p15:guide id="3" pos="7038" userDrawn="1">
          <p15:clr>
            <a:srgbClr val="F26B43"/>
          </p15:clr>
        </p15:guide>
        <p15:guide id="4" orient="horz" pos="3702" userDrawn="1">
          <p15:clr>
            <a:srgbClr val="F26B43"/>
          </p15:clr>
        </p15:guide>
        <p15:guide id="5" orient="horz" pos="40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file:///C:\Users\maura\OneDrive\Desktop\Parlo%20per%20un%20amico%202\20260427_183553.mp4" TargetMode="External"/><Relationship Id="rId1" Type="http://schemas.microsoft.com/office/2007/relationships/media" Target="file:///C:\Users\maura\OneDrive\Desktop\Parlo%20per%20un%20amico%202\20260427_183553.mp4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file:///C:\Users\maura\OneDrive\Desktop\Parlo%20per%20un%20amico%202\20260427_192156.mp4" TargetMode="External"/><Relationship Id="rId1" Type="http://schemas.microsoft.com/office/2007/relationships/media" Target="file:///C:\Users\maura\OneDrive\Desktop\Parlo%20per%20un%20amico%202\20260427_192156.mp4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F1CCB64-8231-435F-87C9-78C908E39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42313" y="149629"/>
            <a:ext cx="6694516" cy="1763273"/>
          </a:xfrm>
        </p:spPr>
        <p:txBody>
          <a:bodyPr>
            <a:noAutofit/>
          </a:bodyPr>
          <a:lstStyle/>
          <a:p>
            <a:pPr algn="ctr">
              <a:defRPr sz="3000" b="1">
                <a:solidFill>
                  <a:srgbClr val="B03020"/>
                </a:solidFill>
              </a:defRPr>
            </a:pPr>
            <a:r>
              <a:rPr lang="it-IT" sz="4000" dirty="0"/>
              <a:t>Complicanza di complicanza</a:t>
            </a:r>
            <a:br>
              <a:rPr lang="it-IT" sz="4000" dirty="0"/>
            </a:br>
            <a:r>
              <a:rPr lang="it-IT" sz="4000" dirty="0"/>
              <a:t>di una</a:t>
            </a:r>
            <a:br>
              <a:rPr lang="it-IT" sz="4000" dirty="0"/>
            </a:br>
            <a:r>
              <a:rPr lang="it-IT" sz="4000" dirty="0" err="1"/>
              <a:t>sigmoidectomia</a:t>
            </a:r>
            <a:r>
              <a:rPr lang="it-IT" sz="4000" dirty="0"/>
              <a:t> laparoscopica 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91A9603A-D223-47EF-B35B-86424F3280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58323" y="4392142"/>
            <a:ext cx="5102629" cy="1052714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it-IT" sz="2800" b="1" dirty="0">
                <a:solidFill>
                  <a:srgbClr val="C00000"/>
                </a:solidFill>
              </a:rPr>
              <a:t>RELATORE: </a:t>
            </a:r>
            <a:r>
              <a:rPr lang="it-IT" sz="2800" b="1" dirty="0" err="1">
                <a:solidFill>
                  <a:srgbClr val="C00000"/>
                </a:solidFill>
              </a:rPr>
              <a:t>dott.sSa</a:t>
            </a:r>
            <a:r>
              <a:rPr lang="it-IT" sz="2800" b="1" dirty="0">
                <a:solidFill>
                  <a:srgbClr val="C00000"/>
                </a:solidFill>
              </a:rPr>
              <a:t> maura rocchetti</a:t>
            </a:r>
          </a:p>
          <a:p>
            <a:pPr algn="ctr"/>
            <a:r>
              <a:rPr lang="it-IT" sz="2800" dirty="0">
                <a:solidFill>
                  <a:srgbClr val="C00000"/>
                </a:solidFill>
              </a:rPr>
              <a:t>U.O.C. Chirurgia Generale di Civitavecchia</a:t>
            </a:r>
          </a:p>
          <a:p>
            <a:pPr algn="ctr"/>
            <a:r>
              <a:rPr lang="it-IT" sz="2800" dirty="0">
                <a:solidFill>
                  <a:srgbClr val="C00000"/>
                </a:solidFill>
                <a:ea typeface="Calibri"/>
                <a:cs typeface="Calibri"/>
              </a:rPr>
              <a:t>Direttore Prof. P. Lepiane</a:t>
            </a:r>
          </a:p>
          <a:p>
            <a:pPr algn="ctr"/>
            <a:endParaRPr lang="it-IT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15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AD12D47-A289-0352-29A6-EE205FF0A986}"/>
              </a:ext>
            </a:extLst>
          </p:cNvPr>
          <p:cNvSpPr txBox="1"/>
          <p:nvPr/>
        </p:nvSpPr>
        <p:spPr>
          <a:xfrm>
            <a:off x="516836" y="1184965"/>
            <a:ext cx="960942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2000" dirty="0"/>
          </a:p>
          <a:p>
            <a:r>
              <a:rPr lang="it-IT" sz="2000" dirty="0"/>
              <a:t>La paziente viene sottoposta a:</a:t>
            </a:r>
          </a:p>
          <a:p>
            <a:endParaRPr lang="it-IT" sz="20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 err="1"/>
              <a:t>Relaparotomia</a:t>
            </a:r>
            <a:r>
              <a:rPr lang="it-IT" sz="2000" dirty="0"/>
              <a:t> mediana</a:t>
            </a:r>
          </a:p>
          <a:p>
            <a:endParaRPr lang="it-IT" sz="20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Rimozione del drenaggio percutaneo dall’ansa ileale</a:t>
            </a:r>
          </a:p>
          <a:p>
            <a:endParaRPr lang="it-IT" sz="20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Raffia dell’ansa ileale</a:t>
            </a:r>
          </a:p>
          <a:p>
            <a:endParaRPr lang="it-IT" sz="20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Bonifica dell’ascesso (esame colturale positivo per enterococco </a:t>
            </a:r>
            <a:r>
              <a:rPr lang="it-IT" sz="2000" dirty="0" err="1"/>
              <a:t>faecium</a:t>
            </a:r>
            <a:r>
              <a:rPr lang="it-IT" sz="2000" dirty="0"/>
              <a:t> ed </a:t>
            </a:r>
            <a:r>
              <a:rPr lang="it-IT" sz="2000" dirty="0" err="1"/>
              <a:t>E.coli</a:t>
            </a:r>
            <a:r>
              <a:rPr lang="it-IT" sz="2000" dirty="0"/>
              <a:t>)</a:t>
            </a:r>
          </a:p>
          <a:p>
            <a:endParaRPr lang="it-IT" sz="20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Inoltre, come REPERTO INTRAOPERATORIO, deiscenza del moncone rettale e sua sutura.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CB5D9E8-02FF-83DC-E334-B1BB1A66061A}"/>
              </a:ext>
            </a:extLst>
          </p:cNvPr>
          <p:cNvSpPr txBox="1"/>
          <p:nvPr/>
        </p:nvSpPr>
        <p:spPr>
          <a:xfrm>
            <a:off x="751221" y="5673035"/>
            <a:ext cx="104558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ea typeface="Calibri"/>
                <a:cs typeface="Calibri"/>
              </a:rPr>
              <a:t>FINALMENTE REGOLARE PERCORSO POST OPERATORIO E DIMISSIONE IN XX GPO</a:t>
            </a:r>
            <a:endParaRPr lang="it-IT" sz="2400" b="1" dirty="0">
              <a:solidFill>
                <a:srgbClr val="C00000"/>
              </a:solidFill>
            </a:endParaRPr>
          </a:p>
          <a:p>
            <a:endParaRPr lang="it-IT" sz="2400" dirty="0">
              <a:solidFill>
                <a:srgbClr val="C0000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25234EA-B9E7-FD82-1DE8-199DBE06A5F7}"/>
              </a:ext>
            </a:extLst>
          </p:cNvPr>
          <p:cNvSpPr txBox="1"/>
          <p:nvPr/>
        </p:nvSpPr>
        <p:spPr>
          <a:xfrm>
            <a:off x="1676400" y="139109"/>
            <a:ext cx="8605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400" b="1">
                <a:solidFill>
                  <a:srgbClr val="B03020"/>
                </a:solidFill>
              </a:defRPr>
            </a:pPr>
            <a:r>
              <a:rPr lang="it-IT" sz="3200" dirty="0"/>
              <a:t>18-03-2026 NUOVO INTERVENTO CHIRURGICO</a:t>
            </a:r>
          </a:p>
        </p:txBody>
      </p:sp>
    </p:spTree>
    <p:extLst>
      <p:ext uri="{BB962C8B-B14F-4D97-AF65-F5344CB8AC3E}">
        <p14:creationId xmlns:p14="http://schemas.microsoft.com/office/powerpoint/2010/main" val="103369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17F8E6C-8623-BC96-6127-96CBDAF01BF1}"/>
              </a:ext>
            </a:extLst>
          </p:cNvPr>
          <p:cNvSpPr txBox="1"/>
          <p:nvPr/>
        </p:nvSpPr>
        <p:spPr>
          <a:xfrm>
            <a:off x="3824798" y="250466"/>
            <a:ext cx="4283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solidFill>
                  <a:srgbClr val="B03020"/>
                </a:solidFill>
              </a:rPr>
              <a:t>Follow up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6A3B11-FD5C-8833-6059-1EF8730FD490}"/>
              </a:ext>
            </a:extLst>
          </p:cNvPr>
          <p:cNvSpPr txBox="1"/>
          <p:nvPr/>
        </p:nvSpPr>
        <p:spPr>
          <a:xfrm>
            <a:off x="365760" y="1224128"/>
            <a:ext cx="9647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E.I. DEFINITIVO Adenocarcinoma del grosso intestino ben differenziato (G1) - pT1 N0 (0/13) M0</a:t>
            </a:r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AE23DB7-B1D6-42C1-DAD2-18621966BA39}"/>
              </a:ext>
            </a:extLst>
          </p:cNvPr>
          <p:cNvSpPr txBox="1"/>
          <p:nvPr/>
        </p:nvSpPr>
        <p:spPr>
          <a:xfrm>
            <a:off x="365760" y="1870459"/>
            <a:ext cx="9845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 30 giorni dalla dimissione:</a:t>
            </a:r>
            <a:endParaRPr lang="it-IT" dirty="0">
              <a:ea typeface="Calibri"/>
              <a:cs typeface="Calibri"/>
            </a:endParaRPr>
          </a:p>
          <a:p>
            <a:r>
              <a:rPr lang="it-IT" dirty="0"/>
              <a:t>Buone condizioni generali </a:t>
            </a:r>
            <a:endParaRPr lang="it-IT" dirty="0">
              <a:ea typeface="Calibri"/>
              <a:cs typeface="Calibri"/>
            </a:endParaRPr>
          </a:p>
          <a:p>
            <a:r>
              <a:rPr lang="it-IT" dirty="0"/>
              <a:t>Non dolore addominale né febbre</a:t>
            </a:r>
            <a:endParaRPr lang="it-IT" dirty="0">
              <a:ea typeface="Calibri"/>
              <a:cs typeface="Calibri"/>
            </a:endParaRPr>
          </a:p>
          <a:p>
            <a:r>
              <a:rPr lang="it-IT" dirty="0"/>
              <a:t>Esegue FKT per ripresa dell'autonomia. </a:t>
            </a:r>
          </a:p>
          <a:p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B407BB5-D7AF-2F7B-5D1A-0DC534073D0F}"/>
              </a:ext>
            </a:extLst>
          </p:cNvPr>
          <p:cNvSpPr txBox="1"/>
          <p:nvPr/>
        </p:nvSpPr>
        <p:spPr>
          <a:xfrm>
            <a:off x="365760" y="3510214"/>
            <a:ext cx="116535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 65 giorni dalla dimissione:</a:t>
            </a:r>
          </a:p>
          <a:p>
            <a:r>
              <a:rPr lang="it-IT" dirty="0"/>
              <a:t>Rientro in PS per febbre, dolore addominale e IVU. </a:t>
            </a:r>
          </a:p>
          <a:p>
            <a:r>
              <a:rPr lang="it-IT" dirty="0"/>
              <a:t>Esegue TC addome con mdc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complessivamente ridotte di dimensioni e risoluzione delle multiple raccolte-ascessuali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dilatazione delle vie escretrici di sinistra a monte della raccolta situata in prossimità parete </a:t>
            </a:r>
            <a:r>
              <a:rPr lang="it-IT" dirty="0" err="1"/>
              <a:t>antero</a:t>
            </a:r>
            <a:r>
              <a:rPr lang="it-IT" dirty="0"/>
              <a:t>-laterale di sinistra della vescica e dell'uretere pelvico di sinistra, (DT della pelvi di 28mm; prec. 22mm), ridotta escrezione del mdc.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vescica scarsamente distesa, con catetere ed alcune bolle aeree endoluminali, con pareti diffusamente ispessite.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residuo di </a:t>
            </a:r>
            <a:r>
              <a:rPr lang="it-IT" dirty="0" err="1"/>
              <a:t>MdC</a:t>
            </a:r>
            <a:r>
              <a:rPr lang="it-IT" dirty="0"/>
              <a:t> nel contesto del lume vaginale</a:t>
            </a:r>
          </a:p>
        </p:txBody>
      </p:sp>
    </p:spTree>
    <p:extLst>
      <p:ext uri="{BB962C8B-B14F-4D97-AF65-F5344CB8AC3E}">
        <p14:creationId xmlns:p14="http://schemas.microsoft.com/office/powerpoint/2010/main" val="35605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DF2C755-42F1-3C2C-1C0E-9080ED452198}"/>
              </a:ext>
            </a:extLst>
          </p:cNvPr>
          <p:cNvSpPr txBox="1"/>
          <p:nvPr/>
        </p:nvSpPr>
        <p:spPr>
          <a:xfrm>
            <a:off x="670560" y="1130285"/>
            <a:ext cx="1085088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La paziente presenta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/>
              <a:t>fistola vescico-vaginale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/>
              <a:t>stenosi ureterale dall’esito della raccolta </a:t>
            </a:r>
            <a:r>
              <a:rPr lang="it-IT" sz="2000" dirty="0" err="1"/>
              <a:t>paravescicale</a:t>
            </a:r>
            <a:r>
              <a:rPr lang="it-IT" sz="2000" dirty="0"/>
              <a:t> sinistra.</a:t>
            </a:r>
          </a:p>
          <a:p>
            <a:endParaRPr lang="it-IT" sz="2000" b="1" dirty="0">
              <a:solidFill>
                <a:srgbClr val="C00000"/>
              </a:solidFill>
              <a:ea typeface="Calibri"/>
              <a:cs typeface="Calibri"/>
            </a:endParaRPr>
          </a:p>
          <a:p>
            <a:pPr algn="ctr"/>
            <a:r>
              <a:rPr lang="it-IT" sz="2800" b="1" dirty="0">
                <a:solidFill>
                  <a:srgbClr val="C00000"/>
                </a:solidFill>
                <a:ea typeface="Calibri"/>
                <a:cs typeface="Calibri"/>
              </a:rPr>
              <a:t>Trasferimento presso il reparto di urologia di altro Presidio</a:t>
            </a:r>
          </a:p>
          <a:p>
            <a:pPr algn="ctr"/>
            <a:r>
              <a:rPr lang="it-IT" sz="2800" b="1" dirty="0">
                <a:solidFill>
                  <a:srgbClr val="C00000"/>
                </a:solidFill>
                <a:ea typeface="Calibri"/>
                <a:cs typeface="Calibri"/>
              </a:rPr>
              <a:t>per il loro trattamento</a:t>
            </a:r>
          </a:p>
          <a:p>
            <a:pPr algn="ctr"/>
            <a:endParaRPr lang="it-IT" sz="2800" b="1" dirty="0">
              <a:solidFill>
                <a:srgbClr val="C00000"/>
              </a:solidFill>
              <a:ea typeface="Calibri"/>
              <a:cs typeface="Calibri"/>
            </a:endParaRPr>
          </a:p>
          <a:p>
            <a:pPr algn="ctr"/>
            <a:r>
              <a:rPr lang="it-IT" sz="2800" b="1" dirty="0">
                <a:solidFill>
                  <a:srgbClr val="C00000"/>
                </a:solidFill>
                <a:ea typeface="Calibri"/>
                <a:cs typeface="Calibri"/>
              </a:rPr>
              <a:t>30-06-2026</a:t>
            </a:r>
          </a:p>
          <a:p>
            <a:pPr algn="ctr"/>
            <a:r>
              <a:rPr lang="it-IT" sz="2800" b="1" dirty="0">
                <a:solidFill>
                  <a:srgbClr val="C00000"/>
                </a:solidFill>
                <a:ea typeface="Calibri"/>
                <a:cs typeface="Calibri"/>
              </a:rPr>
              <a:t>- raffia della fistola per via vaginale;</a:t>
            </a:r>
          </a:p>
          <a:p>
            <a:pPr algn="ctr"/>
            <a:r>
              <a:rPr lang="it-IT" sz="2800" b="1" dirty="0">
                <a:solidFill>
                  <a:srgbClr val="C00000"/>
                </a:solidFill>
                <a:ea typeface="Calibri"/>
                <a:cs typeface="Calibri"/>
              </a:rPr>
              <a:t>- </a:t>
            </a:r>
            <a:r>
              <a:rPr lang="it-IT" sz="2800" b="1" dirty="0" err="1">
                <a:solidFill>
                  <a:srgbClr val="C00000"/>
                </a:solidFill>
                <a:ea typeface="Calibri"/>
                <a:cs typeface="Calibri"/>
              </a:rPr>
              <a:t>ureteroscopia</a:t>
            </a:r>
            <a:r>
              <a:rPr lang="it-IT" sz="2800" b="1" dirty="0">
                <a:solidFill>
                  <a:srgbClr val="C00000"/>
                </a:solidFill>
                <a:ea typeface="Calibri"/>
                <a:cs typeface="Calibri"/>
              </a:rPr>
              <a:t> bilaterale negativa per stenosi e/o salti di calibro</a:t>
            </a:r>
            <a:endParaRPr lang="it-IT" sz="2000" b="1" dirty="0">
              <a:solidFill>
                <a:srgbClr val="C00000"/>
              </a:solidFill>
              <a:ea typeface="Calibri"/>
              <a:cs typeface="Calibri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AFB6F60-796B-F5CB-9F7A-141EB4D54207}"/>
              </a:ext>
            </a:extLst>
          </p:cNvPr>
          <p:cNvSpPr txBox="1"/>
          <p:nvPr/>
        </p:nvSpPr>
        <p:spPr>
          <a:xfrm>
            <a:off x="2429786" y="206955"/>
            <a:ext cx="75243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>
                <a:solidFill>
                  <a:srgbClr val="B03020"/>
                </a:solidFill>
              </a:rPr>
              <a:t>LE COMPLICANZE LASCIANO IL SEGNO</a:t>
            </a:r>
            <a:r>
              <a:rPr lang="it-IT" sz="2400" b="1" dirty="0">
                <a:solidFill>
                  <a:srgbClr val="B03020"/>
                </a:solidFill>
              </a:rPr>
              <a:t>.</a:t>
            </a:r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901A9D-40D9-1B93-F213-F27E4692444F}"/>
              </a:ext>
            </a:extLst>
          </p:cNvPr>
          <p:cNvSpPr txBox="1"/>
          <p:nvPr/>
        </p:nvSpPr>
        <p:spPr>
          <a:xfrm>
            <a:off x="822960" y="5435600"/>
            <a:ext cx="1060604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b="1" dirty="0">
                <a:solidFill>
                  <a:srgbClr val="C00000"/>
                </a:solidFill>
                <a:ea typeface="Calibri"/>
                <a:cs typeface="Calibri"/>
              </a:rPr>
              <a:t>… Dopo tutto questo tempo rimane una riflessione …</a:t>
            </a:r>
          </a:p>
          <a:p>
            <a:pPr algn="ctr"/>
            <a:r>
              <a:rPr lang="it-IT" sz="2400" b="1" dirty="0">
                <a:solidFill>
                  <a:srgbClr val="C00000"/>
                </a:solidFill>
                <a:ea typeface="Calibri"/>
                <a:cs typeface="Calibri"/>
              </a:rPr>
              <a:t>AVREMMO POTUTO EVITARE LA CATENA DELLE COMPLICANZE? E SE SI, QUANDO?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26974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F1CCB64-8231-435F-87C9-78C908E39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9400" y="2682240"/>
            <a:ext cx="4526280" cy="1304226"/>
          </a:xfrm>
        </p:spPr>
        <p:txBody>
          <a:bodyPr>
            <a:normAutofit/>
          </a:bodyPr>
          <a:lstStyle/>
          <a:p>
            <a:pPr algn="ctr"/>
            <a:r>
              <a:rPr lang="it-IT" sz="7200" dirty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1745545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E095056-741F-E41C-54E2-062532A92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2859" y="1724200"/>
            <a:ext cx="6308450" cy="4450622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C7AA60DB-9179-D1FC-D1CF-A16DA0888AF3}"/>
              </a:ext>
            </a:extLst>
          </p:cNvPr>
          <p:cNvSpPr txBox="1"/>
          <p:nvPr/>
        </p:nvSpPr>
        <p:spPr>
          <a:xfrm>
            <a:off x="192504" y="365760"/>
            <a:ext cx="7051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B03020"/>
                </a:solidFill>
              </a:rPr>
              <a:t>Caso clinico: </a:t>
            </a:r>
            <a:r>
              <a:rPr lang="it-IT" sz="2000" dirty="0" err="1"/>
              <a:t>B.F.</a:t>
            </a:r>
            <a:r>
              <a:rPr lang="it-IT" sz="2000" dirty="0"/>
              <a:t> , donna, 79 anni affetta da FA, IA e </a:t>
            </a:r>
            <a:r>
              <a:rPr lang="it-IT" sz="2000" dirty="0" err="1"/>
              <a:t>dislipidemia</a:t>
            </a:r>
            <a:r>
              <a:rPr lang="it-IT" sz="2000" dirty="0"/>
              <a:t>.</a:t>
            </a:r>
            <a:endParaRPr lang="it-IT" sz="2000" b="1" dirty="0">
              <a:solidFill>
                <a:srgbClr val="B03020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1C533B5-F20A-31B3-35ED-EACC80EF6A67}"/>
              </a:ext>
            </a:extLst>
          </p:cNvPr>
          <p:cNvSpPr txBox="1"/>
          <p:nvPr/>
        </p:nvSpPr>
        <p:spPr>
          <a:xfrm>
            <a:off x="134314" y="1198970"/>
            <a:ext cx="50354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dirty="0"/>
          </a:p>
          <a:p>
            <a:pPr algn="just"/>
            <a:r>
              <a:rPr lang="it-IT" dirty="0"/>
              <a:t>Per anemia di </a:t>
            </a:r>
            <a:r>
              <a:rPr lang="it-IT" dirty="0" err="1"/>
              <a:t>ndd</a:t>
            </a:r>
            <a:r>
              <a:rPr lang="it-IT" dirty="0"/>
              <a:t> esegue RSCS il 24/12/25 che mostra nel sigma a 30 cm dal </a:t>
            </a:r>
            <a:r>
              <a:rPr lang="it-IT" dirty="0" err="1"/>
              <a:t>m.a</a:t>
            </a:r>
            <a:r>
              <a:rPr lang="it-IT" dirty="0"/>
              <a:t>. lesione a scodella facilmente sanguinante che occupa 1/3 del viscere su cui si eseguono biopsie </a:t>
            </a:r>
          </a:p>
          <a:p>
            <a:pPr algn="just"/>
            <a:r>
              <a:rPr lang="it-IT" dirty="0"/>
              <a:t>E.I. ADC del grosso intestino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Discussione multidisciplinare:</a:t>
            </a:r>
          </a:p>
          <a:p>
            <a:pPr algn="just"/>
            <a:r>
              <a:rPr lang="it-IT" dirty="0"/>
              <a:t>indicazione ad intervento</a:t>
            </a:r>
          </a:p>
          <a:p>
            <a:pPr algn="just"/>
            <a:endParaRPr lang="it-IT" dirty="0"/>
          </a:p>
          <a:p>
            <a:pPr algn="just"/>
            <a:r>
              <a:rPr lang="it-IT" sz="2000" b="1" dirty="0">
                <a:solidFill>
                  <a:srgbClr val="B03020"/>
                </a:solidFill>
              </a:rPr>
              <a:t>19-01-26: </a:t>
            </a:r>
            <a:r>
              <a:rPr lang="it-IT" sz="2000" b="1" dirty="0" err="1">
                <a:solidFill>
                  <a:srgbClr val="B03020"/>
                </a:solidFill>
              </a:rPr>
              <a:t>sigmoidectomia</a:t>
            </a:r>
            <a:r>
              <a:rPr lang="it-IT" sz="2000" b="1" dirty="0">
                <a:solidFill>
                  <a:srgbClr val="B03020"/>
                </a:solidFill>
              </a:rPr>
              <a:t> laparoscopica</a:t>
            </a:r>
          </a:p>
          <a:p>
            <a:pPr algn="just"/>
            <a:endParaRPr lang="it-IT" dirty="0"/>
          </a:p>
        </p:txBody>
      </p:sp>
      <p:sp>
        <p:nvSpPr>
          <p:cNvPr id="11" name="Cerchio vuoto 10">
            <a:extLst>
              <a:ext uri="{FF2B5EF4-FFF2-40B4-BE49-F238E27FC236}">
                <a16:creationId xmlns:a16="http://schemas.microsoft.com/office/drawing/2014/main" id="{F936C66C-75CE-84D9-B48F-F5DAE79A803C}"/>
              </a:ext>
            </a:extLst>
          </p:cNvPr>
          <p:cNvSpPr/>
          <p:nvPr/>
        </p:nvSpPr>
        <p:spPr>
          <a:xfrm>
            <a:off x="8149134" y="3566892"/>
            <a:ext cx="875899" cy="1058779"/>
          </a:xfrm>
          <a:prstGeom prst="donut">
            <a:avLst>
              <a:gd name="adj" fmla="val 631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231ADE7-16E5-EAF7-E952-1396C7EB2F42}"/>
              </a:ext>
            </a:extLst>
          </p:cNvPr>
          <p:cNvSpPr txBox="1"/>
          <p:nvPr/>
        </p:nvSpPr>
        <p:spPr>
          <a:xfrm>
            <a:off x="192504" y="4460240"/>
            <a:ext cx="49772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solidFill>
                  <a:srgbClr val="C00000"/>
                </a:solidFill>
              </a:rPr>
              <a:t>IV GPO: </a:t>
            </a:r>
            <a:r>
              <a:rPr lang="it-IT" dirty="0"/>
              <a:t>leucocitosi, febbre e dolore addominale.</a:t>
            </a:r>
          </a:p>
          <a:p>
            <a:pPr algn="just"/>
            <a:r>
              <a:rPr lang="it-IT" dirty="0"/>
              <a:t>Per tale motivo esegue TC addome con mdc e </a:t>
            </a:r>
            <a:r>
              <a:rPr lang="it-IT" dirty="0" err="1"/>
              <a:t>gastrografin</a:t>
            </a:r>
            <a:r>
              <a:rPr lang="it-IT" dirty="0"/>
              <a:t> per via rettale:</a:t>
            </a:r>
          </a:p>
          <a:p>
            <a:pPr algn="just"/>
            <a:r>
              <a:rPr lang="it-IT" dirty="0"/>
              <a:t>non spandimento di contrasto anastomotico; né aria libera (eccezion fatta per microbolla </a:t>
            </a:r>
            <a:r>
              <a:rPr lang="it-IT" dirty="0" err="1"/>
              <a:t>perianastomotica</a:t>
            </a:r>
            <a:r>
              <a:rPr lang="it-IT" dirty="0"/>
              <a:t>), né versamento libero.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1225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C35A5A-CFA8-0E36-5046-748A4848D279}"/>
              </a:ext>
            </a:extLst>
          </p:cNvPr>
          <p:cNvSpPr txBox="1"/>
          <p:nvPr/>
        </p:nvSpPr>
        <p:spPr>
          <a:xfrm>
            <a:off x="271914" y="460129"/>
            <a:ext cx="72854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defRPr sz="2400" b="1">
                <a:solidFill>
                  <a:srgbClr val="B03020"/>
                </a:solidFill>
              </a:defRPr>
            </a:pPr>
            <a:r>
              <a:rPr lang="it-IT" sz="2400" b="1" dirty="0">
                <a:solidFill>
                  <a:srgbClr val="B03020"/>
                </a:solidFill>
              </a:rPr>
              <a:t>Prima complicanza… la temuta deiscenza anastomotica.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E571B82-4221-E300-5AF9-5CEE13DF10DC}"/>
              </a:ext>
            </a:extLst>
          </p:cNvPr>
          <p:cNvSpPr txBox="1"/>
          <p:nvPr/>
        </p:nvSpPr>
        <p:spPr>
          <a:xfrm>
            <a:off x="271914" y="1338041"/>
            <a:ext cx="44193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VIII GPO: </a:t>
            </a:r>
            <a:r>
              <a:rPr lang="it-IT" dirty="0"/>
              <a:t>persiste la sintomatologia, per cui</a:t>
            </a:r>
          </a:p>
          <a:p>
            <a:r>
              <a:rPr lang="it-IT" dirty="0"/>
              <a:t>esegue nuova TC addome con mdc:</a:t>
            </a:r>
          </a:p>
          <a:p>
            <a:endParaRPr lang="it-IT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aria libera </a:t>
            </a:r>
            <a:r>
              <a:rPr lang="it-IT" dirty="0" err="1"/>
              <a:t>extraluminale</a:t>
            </a:r>
            <a:r>
              <a:rPr lang="it-IT" dirty="0"/>
              <a:t> in corrispondenza della doccia </a:t>
            </a:r>
            <a:r>
              <a:rPr lang="it-IT" dirty="0" err="1"/>
              <a:t>parieto</a:t>
            </a:r>
            <a:r>
              <a:rPr lang="it-IT" dirty="0"/>
              <a:t>-colica di sinistra con risalita a livello dei quadranti addominali superiori</a:t>
            </a:r>
          </a:p>
          <a:p>
            <a:r>
              <a:rPr lang="it-IT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grossolana raccolta fluido-aerea, che dalla regione </a:t>
            </a:r>
            <a:r>
              <a:rPr lang="it-IT" dirty="0" err="1"/>
              <a:t>perianastomotica</a:t>
            </a:r>
            <a:r>
              <a:rPr lang="it-IT" dirty="0"/>
              <a:t> si estende in sede </a:t>
            </a:r>
            <a:r>
              <a:rPr lang="it-IT" dirty="0" err="1"/>
              <a:t>paravescicale</a:t>
            </a:r>
            <a:r>
              <a:rPr lang="it-IT" dirty="0"/>
              <a:t> sinistra e lungo la doccia </a:t>
            </a:r>
            <a:r>
              <a:rPr lang="it-IT" dirty="0" err="1"/>
              <a:t>parietocolica</a:t>
            </a:r>
            <a:r>
              <a:rPr lang="it-IT" dirty="0"/>
              <a:t> omolaterale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spandimento di </a:t>
            </a:r>
            <a:r>
              <a:rPr lang="it-IT" dirty="0" err="1"/>
              <a:t>Gastrografin</a:t>
            </a:r>
            <a:r>
              <a:rPr lang="it-IT" dirty="0"/>
              <a:t> in sede </a:t>
            </a:r>
            <a:r>
              <a:rPr lang="it-IT" dirty="0" err="1"/>
              <a:t>perianastomotica</a:t>
            </a:r>
            <a:r>
              <a:rPr lang="it-IT" dirty="0"/>
              <a:t>.</a:t>
            </a:r>
          </a:p>
        </p:txBody>
      </p:sp>
      <p:pic>
        <p:nvPicPr>
          <p:cNvPr id="5" name="20260427_183553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10596" y="1512915"/>
            <a:ext cx="5500254" cy="412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65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D7AF17C-B034-B904-7574-437EA4F13873}"/>
              </a:ext>
            </a:extLst>
          </p:cNvPr>
          <p:cNvSpPr txBox="1"/>
          <p:nvPr/>
        </p:nvSpPr>
        <p:spPr>
          <a:xfrm>
            <a:off x="203200" y="169687"/>
            <a:ext cx="11612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it-IT" sz="2400" b="1" dirty="0">
                <a:solidFill>
                  <a:srgbClr val="C00000"/>
                </a:solidFill>
              </a:rPr>
              <a:t>28-01-2026: si opta per iniziale VLS esplorativa;</a:t>
            </a:r>
          </a:p>
          <a:p>
            <a:pPr algn="ctr" defTabSz="457200"/>
            <a:r>
              <a:rPr lang="it-IT" sz="2400" b="1" dirty="0">
                <a:solidFill>
                  <a:srgbClr val="C00000"/>
                </a:solidFill>
              </a:rPr>
              <a:t>successiva conversione per eccessiva dilatazione ileale.</a:t>
            </a:r>
          </a:p>
          <a:p>
            <a:pPr algn="ctr" defTabSz="457200"/>
            <a:r>
              <a:rPr lang="it-IT" sz="2400" b="1" dirty="0">
                <a:solidFill>
                  <a:srgbClr val="C00000"/>
                </a:solidFill>
              </a:rPr>
              <a:t>Colostomia terminale sinistra e bonifica della raccolta addominale 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49758A4-D8F9-7485-3B0E-898C72151641}"/>
              </a:ext>
            </a:extLst>
          </p:cNvPr>
          <p:cNvSpPr txBox="1"/>
          <p:nvPr/>
        </p:nvSpPr>
        <p:spPr>
          <a:xfrm>
            <a:off x="626165" y="1739347"/>
            <a:ext cx="10634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solidFill>
                  <a:srgbClr val="C00000"/>
                </a:solidFill>
              </a:rPr>
              <a:t>In VIII GPO:</a:t>
            </a:r>
            <a:r>
              <a:rPr lang="it-IT" dirty="0"/>
              <a:t> febbre, dolore addominale e imbibizione dei tessuti molli del fianco sinistro e dell’emitorace sinistro.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F1603EC-698F-EC13-E3AF-F8338AD2738D}"/>
              </a:ext>
            </a:extLst>
          </p:cNvPr>
          <p:cNvSpPr txBox="1"/>
          <p:nvPr/>
        </p:nvSpPr>
        <p:spPr>
          <a:xfrm>
            <a:off x="626165" y="2611120"/>
            <a:ext cx="98952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Esegue ulteriore TC addome con mdc:</a:t>
            </a:r>
          </a:p>
          <a:p>
            <a:pPr algn="just"/>
            <a:endParaRPr lang="it-IT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Persistono le altre raccolte disposte lungo il muscolo ileopsoas sinistro ed in sede </a:t>
            </a:r>
            <a:r>
              <a:rPr lang="it-IT" dirty="0" err="1"/>
              <a:t>paravescicale</a:t>
            </a:r>
            <a:r>
              <a:rPr lang="it-IT" dirty="0"/>
              <a:t> </a:t>
            </a:r>
            <a:r>
              <a:rPr lang="it-IT" dirty="0" err="1"/>
              <a:t>antero</a:t>
            </a:r>
            <a:r>
              <a:rPr lang="it-IT" dirty="0"/>
              <a:t>-laterale sinistra ed ipogastrica para-</a:t>
            </a:r>
            <a:r>
              <a:rPr lang="it-IT" dirty="0" err="1"/>
              <a:t>uteroannessiale</a:t>
            </a:r>
            <a:r>
              <a:rPr lang="it-IT" dirty="0"/>
              <a:t>.</a:t>
            </a:r>
          </a:p>
          <a:p>
            <a:pPr algn="just"/>
            <a:endParaRPr lang="it-IT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Pareti dotate di potenziamento post-</a:t>
            </a:r>
            <a:r>
              <a:rPr lang="it-IT" dirty="0" err="1"/>
              <a:t>contrastografico</a:t>
            </a: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110C09-186A-7875-F26A-74C342D817EC}"/>
              </a:ext>
            </a:extLst>
          </p:cNvPr>
          <p:cNvSpPr txBox="1"/>
          <p:nvPr/>
        </p:nvSpPr>
        <p:spPr>
          <a:xfrm>
            <a:off x="626165" y="4642445"/>
            <a:ext cx="107337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Ridotto il contenuto aereo all’interno delle raccolte descritte</a:t>
            </a:r>
          </a:p>
          <a:p>
            <a:pPr algn="just"/>
            <a:endParaRPr lang="it-IT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/>
              <a:t>Ridotta l’aria libera a disposizione retroperitoneale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60219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B782BAC-5AD8-C7B6-9C7E-2B61ECF8FE51}"/>
              </a:ext>
            </a:extLst>
          </p:cNvPr>
          <p:cNvSpPr txBox="1"/>
          <p:nvPr/>
        </p:nvSpPr>
        <p:spPr>
          <a:xfrm>
            <a:off x="802640" y="338574"/>
            <a:ext cx="1088136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5400" b="1" dirty="0">
                <a:solidFill>
                  <a:srgbClr val="C00000"/>
                </a:solidFill>
              </a:rPr>
              <a:t>Purtroppo la raccolta ha altri piani e si è organizzata</a:t>
            </a:r>
            <a:endParaRPr lang="it-IT" sz="54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45FA358-7C50-E897-65B3-FE59C3980220}"/>
              </a:ext>
            </a:extLst>
          </p:cNvPr>
          <p:cNvSpPr txBox="1"/>
          <p:nvPr/>
        </p:nvSpPr>
        <p:spPr>
          <a:xfrm>
            <a:off x="944880" y="2868414"/>
            <a:ext cx="101092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4000" dirty="0"/>
              <a:t>Si decide a questo punto per un trattamento conservativo con ricorso a terapia antibiotica ad ampio spettro (consulenza infettivologica). </a:t>
            </a:r>
          </a:p>
        </p:txBody>
      </p:sp>
    </p:spTree>
    <p:extLst>
      <p:ext uri="{BB962C8B-B14F-4D97-AF65-F5344CB8AC3E}">
        <p14:creationId xmlns:p14="http://schemas.microsoft.com/office/powerpoint/2010/main" val="647278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BE505E4-89B6-2090-B644-D83BFE15E18E}"/>
              </a:ext>
            </a:extLst>
          </p:cNvPr>
          <p:cNvSpPr txBox="1"/>
          <p:nvPr/>
        </p:nvSpPr>
        <p:spPr>
          <a:xfrm>
            <a:off x="643797" y="204805"/>
            <a:ext cx="107086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 sz="2400" b="1">
                <a:solidFill>
                  <a:srgbClr val="B03020"/>
                </a:solidFill>
              </a:defRPr>
            </a:pPr>
            <a:r>
              <a:rPr lang="it-IT" sz="3200" b="1" dirty="0">
                <a:solidFill>
                  <a:srgbClr val="B03020"/>
                </a:solidFill>
              </a:rPr>
              <a:t>Dopo tre settimane di terapia, alla rivalutazione riscontro di:</a:t>
            </a:r>
          </a:p>
          <a:p>
            <a:pPr algn="ctr"/>
            <a:endParaRPr lang="it-IT" sz="24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F3BC0B8-A131-0436-A024-C81B28D3DBAA}"/>
              </a:ext>
            </a:extLst>
          </p:cNvPr>
          <p:cNvSpPr txBox="1"/>
          <p:nvPr/>
        </p:nvSpPr>
        <p:spPr>
          <a:xfrm>
            <a:off x="643798" y="1515862"/>
            <a:ext cx="45174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200" dirty="0"/>
              <a:t>Lieve miglioramento clinico</a:t>
            </a:r>
          </a:p>
          <a:p>
            <a:pPr algn="just"/>
            <a:endParaRPr lang="it-IT" sz="2200" dirty="0"/>
          </a:p>
          <a:p>
            <a:pPr algn="just"/>
            <a:r>
              <a:rPr lang="it-IT" sz="2200" dirty="0"/>
              <a:t>Nuova TC addome con mdc:</a:t>
            </a:r>
          </a:p>
          <a:p>
            <a:pPr algn="just"/>
            <a:endParaRPr lang="it-IT" sz="2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200" dirty="0"/>
              <a:t>Incremento delle dimensioni ed aspetto maggiormente organizzato delle note raccolte residue</a:t>
            </a:r>
          </a:p>
          <a:p>
            <a:pPr algn="just"/>
            <a:endParaRPr lang="it-IT" sz="2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200" dirty="0"/>
              <a:t>Aumento dell’impregnazione post-</a:t>
            </a:r>
            <a:r>
              <a:rPr lang="it-IT" sz="2200" dirty="0" err="1"/>
              <a:t>contrastografica</a:t>
            </a:r>
            <a:r>
              <a:rPr lang="it-IT" sz="2200" dirty="0"/>
              <a:t> delle pareti</a:t>
            </a:r>
          </a:p>
          <a:p>
            <a:pPr algn="just"/>
            <a:endParaRPr lang="it-IT" sz="2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2200" dirty="0"/>
              <a:t>Multiple bolle aeree al loro interno.</a:t>
            </a:r>
          </a:p>
        </p:txBody>
      </p:sp>
      <p:pic>
        <p:nvPicPr>
          <p:cNvPr id="5" name="20260427_192156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21680" y="1487977"/>
            <a:ext cx="5530735" cy="414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4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6B2C2D3-33B1-B755-AF57-8BA707086A89}"/>
              </a:ext>
            </a:extLst>
          </p:cNvPr>
          <p:cNvSpPr txBox="1"/>
          <p:nvPr/>
        </p:nvSpPr>
        <p:spPr>
          <a:xfrm>
            <a:off x="506896" y="248478"/>
            <a:ext cx="109926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 sz="2400" b="1">
                <a:solidFill>
                  <a:srgbClr val="B03020"/>
                </a:solidFill>
              </a:defRPr>
            </a:pPr>
            <a:r>
              <a:rPr lang="it-IT" sz="3200" b="1" dirty="0">
                <a:solidFill>
                  <a:srgbClr val="B03020"/>
                </a:solidFill>
              </a:rPr>
              <a:t>Sempre a seguito di </a:t>
            </a:r>
            <a:r>
              <a:rPr lang="it-IT" sz="3200" b="1" dirty="0" err="1">
                <a:solidFill>
                  <a:srgbClr val="B03020"/>
                </a:solidFill>
              </a:rPr>
              <a:t>videat</a:t>
            </a:r>
            <a:r>
              <a:rPr lang="it-IT" sz="3200" b="1" dirty="0">
                <a:solidFill>
                  <a:srgbClr val="B03020"/>
                </a:solidFill>
              </a:rPr>
              <a:t> infettivologico e per la necessità di sospendere la terapia, si richiede consulenza di radiologia interventistica per eventuale bonifica della raccolta maggiore:</a:t>
            </a:r>
          </a:p>
          <a:p>
            <a:pPr algn="ctr" defTabSz="457200">
              <a:defRPr sz="2400" b="1">
                <a:solidFill>
                  <a:srgbClr val="B03020"/>
                </a:solidFill>
              </a:defRPr>
            </a:pPr>
            <a:r>
              <a:rPr lang="it-IT" sz="3200" b="1" dirty="0">
                <a:solidFill>
                  <a:srgbClr val="B03020"/>
                </a:solidFill>
              </a:rPr>
              <a:t>viene posta indicazione a posizionamento di drenaggio percutaneo presso Hub di riferimento il 16-03-2026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539C1E1-15C5-EC8C-B997-3F8EBA86F63B}"/>
              </a:ext>
            </a:extLst>
          </p:cNvPr>
          <p:cNvSpPr txBox="1"/>
          <p:nvPr/>
        </p:nvSpPr>
        <p:spPr>
          <a:xfrm>
            <a:off x="2955235" y="3345934"/>
            <a:ext cx="609600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>
              <a:defRPr sz="2400" b="1">
                <a:solidFill>
                  <a:srgbClr val="B03020"/>
                </a:solidFill>
              </a:defRPr>
            </a:pPr>
            <a:r>
              <a:rPr lang="it-IT" sz="16600" b="1" dirty="0">
                <a:solidFill>
                  <a:srgbClr val="B03020"/>
                </a:solidFill>
              </a:rPr>
              <a:t>MA…</a:t>
            </a:r>
            <a:endParaRPr lang="it-IT" sz="16600" dirty="0"/>
          </a:p>
        </p:txBody>
      </p:sp>
    </p:spTree>
    <p:extLst>
      <p:ext uri="{BB962C8B-B14F-4D97-AF65-F5344CB8AC3E}">
        <p14:creationId xmlns:p14="http://schemas.microsoft.com/office/powerpoint/2010/main" val="183532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35D5C-C9C9-8845-987F-920BD383F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B95D549E-2F56-ACD9-EE47-A579135E0544}"/>
              </a:ext>
            </a:extLst>
          </p:cNvPr>
          <p:cNvSpPr txBox="1"/>
          <p:nvPr/>
        </p:nvSpPr>
        <p:spPr>
          <a:xfrm>
            <a:off x="670560" y="237983"/>
            <a:ext cx="106375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C00000"/>
                </a:solidFill>
              </a:rPr>
              <a:t>AL RIENTRO DELLA PAZIENTE NEL NOSTRO REPARTO, NONOSTANTE IL REFERTO NEGATIVO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F3AF8F7-9003-C441-3C19-575218AC76ED}"/>
              </a:ext>
            </a:extLst>
          </p:cNvPr>
          <p:cNvSpPr txBox="1"/>
          <p:nvPr/>
        </p:nvSpPr>
        <p:spPr>
          <a:xfrm>
            <a:off x="3048000" y="4534654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C00000"/>
                </a:solidFill>
              </a:rPr>
              <a:t>PRESENZA DI MATERIALE BILIARE NEL DRENAGGIO</a:t>
            </a:r>
            <a:endParaRPr lang="it-IT" sz="40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66977FE-0916-E056-57E9-2B27D272FFC0}"/>
              </a:ext>
            </a:extLst>
          </p:cNvPr>
          <p:cNvSpPr txBox="1"/>
          <p:nvPr/>
        </p:nvSpPr>
        <p:spPr>
          <a:xfrm>
            <a:off x="2860040" y="2531981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5400" b="1" dirty="0">
                <a:solidFill>
                  <a:srgbClr val="C00000"/>
                </a:solidFill>
              </a:rPr>
              <a:t>SORPRESA…..</a:t>
            </a:r>
          </a:p>
        </p:txBody>
      </p:sp>
    </p:spTree>
    <p:extLst>
      <p:ext uri="{BB962C8B-B14F-4D97-AF65-F5344CB8AC3E}">
        <p14:creationId xmlns:p14="http://schemas.microsoft.com/office/powerpoint/2010/main" val="76409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14F2E-5012-BA43-3418-BDF4F9F96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166926A-36B5-D714-1973-331739EAB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19443"/>
            <a:ext cx="5859695" cy="42152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0BC13BE-2DEB-7F08-A661-60007C0F57B0}"/>
              </a:ext>
            </a:extLst>
          </p:cNvPr>
          <p:cNvSpPr txBox="1"/>
          <p:nvPr/>
        </p:nvSpPr>
        <p:spPr>
          <a:xfrm>
            <a:off x="479066" y="1845962"/>
            <a:ext cx="496669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Esegue nuova TC addome con mdc:</a:t>
            </a:r>
          </a:p>
          <a:p>
            <a:pPr algn="ctr"/>
            <a:endParaRPr lang="it-IT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tubo di drenaggio percutaneo, con accesso in FIS ed estremo distale a ridosso di alcune anse intestinali </a:t>
            </a:r>
            <a:r>
              <a:rPr lang="it-IT" sz="2400" dirty="0" err="1"/>
              <a:t>tenuali</a:t>
            </a:r>
            <a:r>
              <a:rPr lang="it-IT" sz="2400" dirty="0"/>
              <a:t> situate in FIS. </a:t>
            </a:r>
          </a:p>
          <a:p>
            <a:pPr algn="ctr"/>
            <a:endParaRPr lang="it-IT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400" dirty="0"/>
              <a:t>opacizzazione delle anse </a:t>
            </a:r>
            <a:r>
              <a:rPr lang="it-IT" sz="2400" dirty="0" err="1"/>
              <a:t>tenuali</a:t>
            </a:r>
            <a:r>
              <a:rPr lang="it-IT" sz="2400" dirty="0"/>
              <a:t> dopo somministrazione retrograda di </a:t>
            </a:r>
            <a:r>
              <a:rPr lang="it-IT" sz="2400" dirty="0" err="1"/>
              <a:t>Gastrografin</a:t>
            </a:r>
            <a:r>
              <a:rPr lang="it-IT" sz="2400" dirty="0"/>
              <a:t> dal tubo di drenaggio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4C68E74-F4A5-7E0C-A34A-79016E3F1E56}"/>
              </a:ext>
            </a:extLst>
          </p:cNvPr>
          <p:cNvSpPr txBox="1"/>
          <p:nvPr/>
        </p:nvSpPr>
        <p:spPr>
          <a:xfrm>
            <a:off x="2954161" y="139109"/>
            <a:ext cx="5859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400" b="1">
                <a:solidFill>
                  <a:srgbClr val="B03020"/>
                </a:solidFill>
              </a:defRPr>
            </a:pPr>
            <a:r>
              <a:rPr lang="it-IT" sz="2800" dirty="0"/>
              <a:t>COMPLICANZA DI COMPLICANZA</a:t>
            </a:r>
          </a:p>
          <a:p>
            <a:pPr algn="ctr">
              <a:defRPr sz="2400" b="1">
                <a:solidFill>
                  <a:srgbClr val="B03020"/>
                </a:solidFill>
              </a:defRPr>
            </a:pPr>
            <a:r>
              <a:rPr lang="it-IT" sz="2800" dirty="0"/>
              <a:t> </a:t>
            </a:r>
          </a:p>
          <a:p>
            <a:pPr algn="ctr">
              <a:defRPr sz="2400" b="1">
                <a:solidFill>
                  <a:srgbClr val="B03020"/>
                </a:solidFill>
              </a:defRPr>
            </a:pPr>
            <a:r>
              <a:rPr lang="it-IT" sz="2800" dirty="0"/>
              <a:t>Il drenaggio è nel posto sbagliato</a:t>
            </a:r>
          </a:p>
        </p:txBody>
      </p:sp>
    </p:spTree>
    <p:extLst>
      <p:ext uri="{BB962C8B-B14F-4D97-AF65-F5344CB8AC3E}">
        <p14:creationId xmlns:p14="http://schemas.microsoft.com/office/powerpoint/2010/main" val="233743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theme/theme1.xml><?xml version="1.0" encoding="utf-8"?>
<a:theme xmlns:a="http://schemas.openxmlformats.org/drawingml/2006/main" name="RetrospectVTI">
  <a:themeElements>
    <a:clrScheme name="Ross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167526_TF33476885.potx" id="{67A3B757-088A-4997-AD47-EBBB609AAF73}" vid="{61F4B085-7BC3-43AB-AFF0-C8B68BB76BF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E879E6-8FFE-4154-8F2A-F7518B89B376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A941CA7C-A0BF-44EF-B2E5-7539C3B9B0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0A2CB4-6869-426F-8BC4-A32C90CBE2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classica per assemblea generale aziendale</Template>
  <TotalTime>553</TotalTime>
  <Words>776</Words>
  <Application>Microsoft Office PowerPoint</Application>
  <PresentationFormat>Widescreen</PresentationFormat>
  <Paragraphs>105</Paragraphs>
  <Slides>13</Slides>
  <Notes>0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RetrospectVTI</vt:lpstr>
      <vt:lpstr>Complicanza di complicanza di una sigmoidectomia laparoscopica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29-30 aprile Primo Corso ACCADEMIA SICOB Direttori: M. De Luca - M.A. Zappa</dc:title>
  <dc:creator>Eliana Rispoli</dc:creator>
  <cp:lastModifiedBy>MAURA ROCCHETTI</cp:lastModifiedBy>
  <cp:revision>46</cp:revision>
  <dcterms:created xsi:type="dcterms:W3CDTF">2022-02-27T17:36:31Z</dcterms:created>
  <dcterms:modified xsi:type="dcterms:W3CDTF">2026-07-02T12:13:41Z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